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  <p:sldMasterId id="2147483780" r:id="rId2"/>
    <p:sldMasterId id="2147483768" r:id="rId3"/>
  </p:sldMasterIdLst>
  <p:notesMasterIdLst>
    <p:notesMasterId r:id="rId17"/>
  </p:notesMasterIdLst>
  <p:sldIdLst>
    <p:sldId id="311" r:id="rId4"/>
    <p:sldId id="283" r:id="rId5"/>
    <p:sldId id="318" r:id="rId6"/>
    <p:sldId id="308" r:id="rId7"/>
    <p:sldId id="315" r:id="rId8"/>
    <p:sldId id="319" r:id="rId9"/>
    <p:sldId id="320" r:id="rId10"/>
    <p:sldId id="325" r:id="rId11"/>
    <p:sldId id="326" r:id="rId12"/>
    <p:sldId id="322" r:id="rId13"/>
    <p:sldId id="323" r:id="rId14"/>
    <p:sldId id="324" r:id="rId15"/>
    <p:sldId id="32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869C"/>
    <a:srgbClr val="0A6A8C"/>
    <a:srgbClr val="8A0000"/>
    <a:srgbClr val="006699"/>
    <a:srgbClr val="DCE0FE"/>
    <a:srgbClr val="663300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05" autoAdjust="0"/>
    <p:restoredTop sz="90855" autoAdjust="0"/>
  </p:normalViewPr>
  <p:slideViewPr>
    <p:cSldViewPr>
      <p:cViewPr varScale="1">
        <p:scale>
          <a:sx n="161" d="100"/>
          <a:sy n="161" d="100"/>
        </p:scale>
        <p:origin x="1328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79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FA6F87-F6BC-4CF1-B5E6-BD32627225F5}" type="datetimeFigureOut">
              <a:rPr lang="en-US" smtClean="0"/>
              <a:pPr/>
              <a:t>2/27/17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EDC68-9BF9-480E-84D0-DCB443070AA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DC68-9BF9-480E-84D0-DCB443070AAC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DC68-9BF9-480E-84D0-DCB443070AA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415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DC68-9BF9-480E-84D0-DCB443070AAC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DC68-9BF9-480E-84D0-DCB443070AA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1166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DC68-9BF9-480E-84D0-DCB443070AAC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876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DC68-9BF9-480E-84D0-DCB443070AAC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868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DC68-9BF9-480E-84D0-DCB443070AA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6980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DC68-9BF9-480E-84D0-DCB443070AA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1270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DC68-9BF9-480E-84D0-DCB443070AA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159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DC68-9BF9-480E-84D0-DCB443070AAC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6700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DC68-9BF9-480E-84D0-DCB443070AAC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8897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DC68-9BF9-480E-84D0-DCB443070AAC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716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366A4-F50D-4D12-B89C-FB9DBE096EFF}" type="datetimeFigureOut">
              <a:rPr lang="en-US" smtClean="0"/>
              <a:pPr/>
              <a:t>2/27/17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B8AB0-57ED-48D9-82F5-8326BA76E93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712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366A4-F50D-4D12-B89C-FB9DBE096EFF}" type="datetimeFigureOut">
              <a:rPr lang="en-US" smtClean="0"/>
              <a:pPr/>
              <a:t>2/27/17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B8AB0-57ED-48D9-82F5-8326BA76E9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366A4-F50D-4D12-B89C-FB9DBE096EFF}" type="datetimeFigureOut">
              <a:rPr lang="en-US" smtClean="0"/>
              <a:pPr/>
              <a:t>2/27/17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B8AB0-57ED-48D9-82F5-8326BA76E93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273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366A4-F50D-4D12-B89C-FB9DBE096EFF}" type="datetimeFigureOut">
              <a:rPr lang="en-US" smtClean="0"/>
              <a:pPr/>
              <a:t>2/27/17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B8AB0-57ED-48D9-82F5-8326BA76E9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366A4-F50D-4D12-B89C-FB9DBE096EFF}" type="datetimeFigureOut">
              <a:rPr lang="en-US" smtClean="0"/>
              <a:pPr/>
              <a:t>2/27/17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B8AB0-57ED-48D9-82F5-8326BA76E9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366A4-F50D-4D12-B89C-FB9DBE096EFF}" type="datetimeFigureOut">
              <a:rPr lang="en-US" smtClean="0"/>
              <a:pPr/>
              <a:t>2/27/17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B8AB0-57ED-48D9-82F5-8326BA76E9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366A4-F50D-4D12-B89C-FB9DBE096EFF}" type="datetimeFigureOut">
              <a:rPr lang="en-US" smtClean="0"/>
              <a:pPr/>
              <a:t>2/27/17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B8AB0-57ED-48D9-82F5-8326BA76E9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366A4-F50D-4D12-B89C-FB9DBE096EFF}" type="datetimeFigureOut">
              <a:rPr lang="en-US" smtClean="0"/>
              <a:pPr/>
              <a:t>2/27/17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B8AB0-57ED-48D9-82F5-8326BA76E9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366A4-F50D-4D12-B89C-FB9DBE096EFF}" type="datetimeFigureOut">
              <a:rPr lang="en-US" smtClean="0"/>
              <a:pPr/>
              <a:t>2/27/17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B8AB0-57ED-48D9-82F5-8326BA76E9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366A4-F50D-4D12-B89C-FB9DBE096EFF}" type="datetimeFigureOut">
              <a:rPr lang="en-US" smtClean="0"/>
              <a:pPr/>
              <a:t>2/27/17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B8AB0-57ED-48D9-82F5-8326BA76E9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366A4-F50D-4D12-B89C-FB9DBE096EFF}" type="datetimeFigureOut">
              <a:rPr lang="en-US" smtClean="0"/>
              <a:pPr/>
              <a:t>2/27/17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B8AB0-57ED-48D9-82F5-8326BA76E9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366A4-F50D-4D12-B89C-FB9DBE096EFF}" type="datetimeFigureOut">
              <a:rPr lang="en-US" smtClean="0"/>
              <a:pPr/>
              <a:t>2/27/17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B8AB0-57ED-48D9-82F5-8326BA76E9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3939-4907-AF42-9B89-FA0A17F29F78}" type="datetimeFigureOut">
              <a:rPr lang="en-US" smtClean="0"/>
              <a:t>2/27/17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F7F5D-D442-8C42-B653-3AC8180249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61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3939-4907-AF42-9B89-FA0A17F29F78}" type="datetimeFigureOut">
              <a:rPr lang="en-US" smtClean="0"/>
              <a:t>2/27/17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F7F5D-D442-8C42-B653-3AC8180249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4420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3939-4907-AF42-9B89-FA0A17F29F78}" type="datetimeFigureOut">
              <a:rPr lang="en-US" smtClean="0"/>
              <a:t>2/27/17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F7F5D-D442-8C42-B653-3AC8180249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2926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3939-4907-AF42-9B89-FA0A17F29F78}" type="datetimeFigureOut">
              <a:rPr lang="en-US" smtClean="0"/>
              <a:t>2/27/17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F7F5D-D442-8C42-B653-3AC8180249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660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3939-4907-AF42-9B89-FA0A17F29F78}" type="datetimeFigureOut">
              <a:rPr lang="en-US" smtClean="0"/>
              <a:t>2/27/17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F7F5D-D442-8C42-B653-3AC8180249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6375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3939-4907-AF42-9B89-FA0A17F29F78}" type="datetimeFigureOut">
              <a:rPr lang="en-US" smtClean="0"/>
              <a:t>2/27/17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F7F5D-D442-8C42-B653-3AC8180249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9136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3939-4907-AF42-9B89-FA0A17F29F78}" type="datetimeFigureOut">
              <a:rPr lang="en-US" smtClean="0"/>
              <a:t>2/27/17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F7F5D-D442-8C42-B653-3AC8180249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9996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3939-4907-AF42-9B89-FA0A17F29F78}" type="datetimeFigureOut">
              <a:rPr lang="en-US" smtClean="0"/>
              <a:t>2/27/17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F7F5D-D442-8C42-B653-3AC8180249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4374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3939-4907-AF42-9B89-FA0A17F29F78}" type="datetimeFigureOut">
              <a:rPr lang="en-US" smtClean="0"/>
              <a:t>2/27/17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F7F5D-D442-8C42-B653-3AC8180249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7119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3939-4907-AF42-9B89-FA0A17F29F78}" type="datetimeFigureOut">
              <a:rPr lang="en-US" smtClean="0"/>
              <a:t>2/27/17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F7F5D-D442-8C42-B653-3AC8180249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1069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3939-4907-AF42-9B89-FA0A17F29F78}" type="datetimeFigureOut">
              <a:rPr lang="en-US" smtClean="0"/>
              <a:t>2/27/17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F7F5D-D442-8C42-B653-3AC8180249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9763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75731-82F9-A34F-8227-A6B09749BCC1}" type="datetimeFigureOut">
              <a:rPr lang="en-US" smtClean="0"/>
              <a:t>2/27/17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5FA23-F2D0-7D4F-B335-4E1CC71FAC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5818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75731-82F9-A34F-8227-A6B09749BCC1}" type="datetimeFigureOut">
              <a:rPr lang="en-US" smtClean="0"/>
              <a:t>2/27/17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5FA23-F2D0-7D4F-B335-4E1CC71FAC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9424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75731-82F9-A34F-8227-A6B09749BCC1}" type="datetimeFigureOut">
              <a:rPr lang="en-US" smtClean="0"/>
              <a:t>2/27/17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5FA23-F2D0-7D4F-B335-4E1CC71FAC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450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75731-82F9-A34F-8227-A6B09749BCC1}" type="datetimeFigureOut">
              <a:rPr lang="en-US" smtClean="0"/>
              <a:t>2/27/17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5FA23-F2D0-7D4F-B335-4E1CC71FAC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1180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75731-82F9-A34F-8227-A6B09749BCC1}" type="datetimeFigureOut">
              <a:rPr lang="en-US" smtClean="0"/>
              <a:t>2/27/17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5FA23-F2D0-7D4F-B335-4E1CC71FAC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8460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75731-82F9-A34F-8227-A6B09749BCC1}" type="datetimeFigureOut">
              <a:rPr lang="en-US" smtClean="0"/>
              <a:t>2/27/17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5FA23-F2D0-7D4F-B335-4E1CC71FAC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9536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75731-82F9-A34F-8227-A6B09749BCC1}" type="datetimeFigureOut">
              <a:rPr lang="en-US" smtClean="0"/>
              <a:t>2/27/17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5FA23-F2D0-7D4F-B335-4E1CC71FAC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2234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75731-82F9-A34F-8227-A6B09749BCC1}" type="datetimeFigureOut">
              <a:rPr lang="en-US" smtClean="0"/>
              <a:t>2/27/17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5FA23-F2D0-7D4F-B335-4E1CC71FAC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2307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75731-82F9-A34F-8227-A6B09749BCC1}" type="datetimeFigureOut">
              <a:rPr lang="en-US" smtClean="0"/>
              <a:t>2/27/17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5FA23-F2D0-7D4F-B335-4E1CC71FAC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7573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75731-82F9-A34F-8227-A6B09749BCC1}" type="datetimeFigureOut">
              <a:rPr lang="en-US" smtClean="0"/>
              <a:t>2/27/17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5FA23-F2D0-7D4F-B335-4E1CC71FAC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2651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75731-82F9-A34F-8227-A6B09749BCC1}" type="datetimeFigureOut">
              <a:rPr lang="en-US" smtClean="0"/>
              <a:t>2/27/17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5FA23-F2D0-7D4F-B335-4E1CC71FAC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359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366A4-F50D-4D12-B89C-FB9DBE096EFF}" type="datetimeFigureOut">
              <a:rPr lang="en-US" smtClean="0"/>
              <a:pPr/>
              <a:t>2/27/17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B8AB0-57ED-48D9-82F5-8326BA76E93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720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93" r:id="rId2"/>
    <p:sldLayoutId id="2147483757" r:id="rId3"/>
    <p:sldLayoutId id="2147483792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B3939-4907-AF42-9B89-FA0A17F29F78}" type="datetimeFigureOut">
              <a:rPr lang="en-US" smtClean="0"/>
              <a:t>2/27/17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F7F5D-D442-8C42-B653-3AC8180249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051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75731-82F9-A34F-8227-A6B09749BCC1}" type="datetimeFigureOut">
              <a:rPr lang="en-US" smtClean="0"/>
              <a:t>2/27/17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5FA23-F2D0-7D4F-B335-4E1CC71FAC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349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emc2017online.emcss.or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c2017online.emcss.org/" TargetMode="External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emc2017online.emcss.org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emc2017online.emcss.org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www.emc2017online.emcss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638800" y="4648200"/>
            <a:ext cx="2057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638300" y="3146440"/>
            <a:ext cx="5867400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</a:t>
            </a:r>
            <a:r>
              <a:rPr lang="en-US" sz="2400" b="1" i="1" dirty="0"/>
              <a:t>A brand new EMC marketing opportunity</a:t>
            </a:r>
          </a:p>
          <a:p>
            <a:pPr algn="ctr"/>
            <a:endParaRPr lang="en-US" sz="1050" i="1" dirty="0"/>
          </a:p>
          <a:p>
            <a:pPr algn="ctr"/>
            <a:r>
              <a:rPr lang="en-US" sz="3200" b="1" dirty="0">
                <a:solidFill>
                  <a:srgbClr val="18869C"/>
                </a:solidFill>
              </a:rPr>
              <a:t>EMC+SIPI Online Symposium</a:t>
            </a:r>
          </a:p>
          <a:p>
            <a:pPr algn="ctr"/>
            <a:r>
              <a:rPr lang="en-US" sz="2400" b="1" dirty="0">
                <a:solidFill>
                  <a:srgbClr val="18869C"/>
                </a:solidFill>
              </a:rPr>
              <a:t>August </a:t>
            </a:r>
            <a:r>
              <a:rPr lang="en-US" sz="2400" b="1" dirty="0" smtClean="0">
                <a:solidFill>
                  <a:srgbClr val="18869C"/>
                </a:solidFill>
              </a:rPr>
              <a:t>7-11, </a:t>
            </a:r>
            <a:r>
              <a:rPr lang="en-US" sz="2400" b="1" dirty="0">
                <a:solidFill>
                  <a:srgbClr val="18869C"/>
                </a:solidFill>
              </a:rPr>
              <a:t>2017</a:t>
            </a:r>
          </a:p>
          <a:p>
            <a:pPr algn="ctr"/>
            <a:endParaRPr lang="en-US" sz="1050" i="1" dirty="0"/>
          </a:p>
          <a:p>
            <a:pPr algn="ctr"/>
            <a:r>
              <a:rPr lang="en-US" b="1" i="1" dirty="0"/>
              <a:t>An all new online conference targeting the EMC Society and EMC Symposium </a:t>
            </a:r>
            <a:r>
              <a:rPr lang="en-US" b="1" i="1" dirty="0" smtClean="0"/>
              <a:t>audiences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509078" y="5347042"/>
            <a:ext cx="2125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 In conjunction </a:t>
            </a:r>
            <a:r>
              <a:rPr lang="en-US" sz="1400" dirty="0" smtClean="0">
                <a:solidFill>
                  <a:schemeClr val="bg2">
                    <a:lumMod val="50000"/>
                  </a:schemeClr>
                </a:solidFill>
              </a:rPr>
              <a:t>with</a:t>
            </a:r>
            <a:endParaRPr lang="en-US" sz="1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609600"/>
            <a:ext cx="80010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None/>
            </a:pPr>
            <a:r>
              <a:rPr lang="en-US" sz="3600" b="1" dirty="0" smtClean="0">
                <a:ea typeface="ＭＳ Ｐゴシック" pitchFamily="34" charset="-128"/>
              </a:rPr>
              <a:t>What’s the Big Idea?</a:t>
            </a:r>
          </a:p>
          <a:p>
            <a:pPr>
              <a:buFont typeface="Arial"/>
              <a:buNone/>
            </a:pPr>
            <a:endParaRPr lang="en-US" sz="2000" dirty="0" smtClean="0"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109728" indent="0">
              <a:buFont typeface="Arial"/>
              <a:buNone/>
            </a:pPr>
            <a:r>
              <a:rPr lang="en-US" sz="3600" b="1" dirty="0" smtClean="0">
                <a:solidFill>
                  <a:srgbClr val="18869C"/>
                </a:solidFill>
              </a:rPr>
              <a:t>EMC+SIPI 2017 Online </a:t>
            </a:r>
          </a:p>
          <a:p>
            <a:r>
              <a:rPr lang="en-US" sz="2800" dirty="0" smtClean="0"/>
              <a:t>A  brand new EMC marketing opportunity </a:t>
            </a:r>
          </a:p>
          <a:p>
            <a:r>
              <a:rPr lang="en-US" sz="2800" dirty="0" smtClean="0"/>
              <a:t>An EMC audience never offered before</a:t>
            </a:r>
          </a:p>
          <a:p>
            <a:r>
              <a:rPr lang="en-US" sz="2800" u="sng" dirty="0" smtClean="0"/>
              <a:t>First ever</a:t>
            </a:r>
            <a:r>
              <a:rPr lang="en-US" sz="2800" dirty="0" smtClean="0"/>
              <a:t> IEEE EMCS “digital” conference.</a:t>
            </a:r>
          </a:p>
          <a:p>
            <a:r>
              <a:rPr lang="en-US" sz="2800" b="1" dirty="0" smtClean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Live, global, online, “parallel”</a:t>
            </a:r>
            <a:endParaRPr lang="en-US" sz="2800" b="1" dirty="0" smtClean="0"/>
          </a:p>
          <a:p>
            <a:r>
              <a:rPr lang="en-US" sz="2800" dirty="0" smtClean="0"/>
              <a:t>Find new customers</a:t>
            </a:r>
            <a:endParaRPr lang="en-US" sz="2400" dirty="0" smtClean="0"/>
          </a:p>
        </p:txBody>
      </p:sp>
      <p:sp>
        <p:nvSpPr>
          <p:cNvPr id="2" name="Oval 1">
            <a:hlinkClick r:id="rId3"/>
          </p:cNvPr>
          <p:cNvSpPr/>
          <p:nvPr/>
        </p:nvSpPr>
        <p:spPr>
          <a:xfrm>
            <a:off x="7086600" y="5181600"/>
            <a:ext cx="1371600" cy="1295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609601"/>
            <a:ext cx="8077200" cy="2971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b="1" dirty="0" smtClean="0">
                <a:ea typeface="ＭＳ Ｐゴシック" pitchFamily="34" charset="-128"/>
              </a:rPr>
              <a:t>Why </a:t>
            </a:r>
            <a:r>
              <a:rPr lang="en-US" sz="3600" b="1" dirty="0">
                <a:ea typeface="ＭＳ Ｐゴシック" pitchFamily="34" charset="-128"/>
              </a:rPr>
              <a:t>does the marketplace need it</a:t>
            </a:r>
            <a:r>
              <a:rPr lang="en-US" sz="3600" b="1" dirty="0" smtClean="0">
                <a:ea typeface="ＭＳ Ｐゴシック" pitchFamily="34" charset="-128"/>
              </a:rPr>
              <a:t>?</a:t>
            </a:r>
          </a:p>
          <a:p>
            <a:pPr>
              <a:buNone/>
            </a:pPr>
            <a:endParaRPr lang="en-US" sz="1050" dirty="0" smtClean="0">
              <a:solidFill>
                <a:schemeClr val="bg2">
                  <a:lumMod val="10000"/>
                </a:schemeClr>
              </a:solidFill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907542" lvl="1" indent="-514350">
              <a:lnSpc>
                <a:spcPct val="120000"/>
              </a:lnSpc>
              <a:buAutoNum type="arabicPeriod"/>
            </a:pP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Suppliers connect with previously untapped EMC audiences</a:t>
            </a:r>
            <a:endParaRPr lang="en-US" sz="3200" dirty="0">
              <a:solidFill>
                <a:schemeClr val="bg2">
                  <a:lumMod val="10000"/>
                </a:schemeClr>
              </a:solidFill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93192" lvl="1" indent="0">
              <a:lnSpc>
                <a:spcPct val="120000"/>
              </a:lnSpc>
              <a:buNone/>
            </a:pPr>
            <a:r>
              <a:rPr lang="en-US" sz="3200" dirty="0">
                <a:solidFill>
                  <a:schemeClr val="bg2">
                    <a:lumMod val="10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2. 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training </a:t>
            </a:r>
            <a:r>
              <a:rPr lang="en-US" sz="3200" dirty="0">
                <a:solidFill>
                  <a:schemeClr val="bg2">
                    <a:lumMod val="10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for engineers who cannot 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attend</a:t>
            </a:r>
            <a:endParaRPr lang="en-US" sz="900" dirty="0">
              <a:solidFill>
                <a:schemeClr val="bg2">
                  <a:lumMod val="10000"/>
                </a:schemeClr>
              </a:solidFill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4" name="Oval 3">
            <a:hlinkClick r:id="rId3"/>
          </p:cNvPr>
          <p:cNvSpPr/>
          <p:nvPr/>
        </p:nvSpPr>
        <p:spPr>
          <a:xfrm>
            <a:off x="7086600" y="5181600"/>
            <a:ext cx="1371600" cy="1295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5" b="15917"/>
          <a:stretch/>
        </p:blipFill>
        <p:spPr>
          <a:xfrm>
            <a:off x="1905000" y="3505200"/>
            <a:ext cx="4953000" cy="251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1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447800" y="838200"/>
            <a:ext cx="2057400" cy="4572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533400"/>
            <a:ext cx="8077200" cy="5562600"/>
          </a:xfrm>
        </p:spPr>
        <p:txBody>
          <a:bodyPr>
            <a:normAutofit/>
          </a:bodyPr>
          <a:lstStyle/>
          <a:p>
            <a:pPr>
              <a:lnSpc>
                <a:spcPts val="3580"/>
              </a:lnSpc>
              <a:buNone/>
            </a:pPr>
            <a:r>
              <a:rPr lang="en-US" sz="3900" b="1" dirty="0" smtClean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What </a:t>
            </a:r>
            <a:r>
              <a:rPr lang="en-US" sz="3900" b="1" dirty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is the opportunity </a:t>
            </a:r>
            <a:r>
              <a:rPr lang="en-US" sz="3900" b="1" dirty="0" smtClean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for</a:t>
            </a:r>
          </a:p>
          <a:p>
            <a:pPr>
              <a:lnSpc>
                <a:spcPts val="3580"/>
              </a:lnSpc>
              <a:buNone/>
            </a:pPr>
            <a:r>
              <a:rPr lang="en-US" sz="3900" b="1" dirty="0" smtClean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EMC</a:t>
            </a:r>
            <a:r>
              <a:rPr lang="en-US" sz="3900" b="1" dirty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</a:t>
            </a:r>
            <a:r>
              <a:rPr lang="en-US" sz="3900" b="1" dirty="0" smtClean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marketers?</a:t>
            </a:r>
          </a:p>
          <a:p>
            <a:pPr lvl="1">
              <a:lnSpc>
                <a:spcPct val="100000"/>
              </a:lnSpc>
              <a:buNone/>
            </a:pPr>
            <a:endParaRPr lang="en-US" sz="1100" dirty="0"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lvl="1">
              <a:lnSpc>
                <a:spcPts val="2720"/>
              </a:lnSpc>
              <a:spcBef>
                <a:spcPts val="0"/>
              </a:spcBef>
              <a:buNone/>
            </a:pPr>
            <a:r>
              <a:rPr lang="en-US" sz="2600" b="1" dirty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AUDIENCES:</a:t>
            </a:r>
          </a:p>
          <a:p>
            <a:pPr marL="907542" lvl="1" indent="-514350">
              <a:lnSpc>
                <a:spcPts val="272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600" dirty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2016 -  2016 EMC Symposium website - 15,800</a:t>
            </a:r>
          </a:p>
          <a:p>
            <a:pPr marL="907542" lvl="1" indent="-514350">
              <a:lnSpc>
                <a:spcPts val="272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600" dirty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2016 Symposium - 1300</a:t>
            </a:r>
          </a:p>
          <a:p>
            <a:pPr marL="907542" lvl="1" indent="-514350">
              <a:lnSpc>
                <a:spcPts val="272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600" dirty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EMC Society email - 10,300</a:t>
            </a:r>
          </a:p>
          <a:p>
            <a:pPr marL="393192" lvl="1" indent="0">
              <a:lnSpc>
                <a:spcPts val="2720"/>
              </a:lnSpc>
              <a:spcBef>
                <a:spcPts val="0"/>
              </a:spcBef>
              <a:buNone/>
            </a:pPr>
            <a:r>
              <a:rPr lang="en-US" sz="2600" b="1" dirty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Total: </a:t>
            </a:r>
            <a:r>
              <a:rPr lang="en-US" sz="2600" b="1" dirty="0">
                <a:solidFill>
                  <a:srgbClr val="18869C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27,400</a:t>
            </a:r>
          </a:p>
          <a:p>
            <a:pPr marL="393192" lvl="1" indent="0">
              <a:lnSpc>
                <a:spcPts val="2720"/>
              </a:lnSpc>
              <a:spcBef>
                <a:spcPts val="0"/>
              </a:spcBef>
              <a:buNone/>
            </a:pPr>
            <a:endParaRPr lang="en-US" sz="1050" dirty="0"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93192" lvl="1" indent="0">
              <a:lnSpc>
                <a:spcPts val="2720"/>
              </a:lnSpc>
              <a:spcBef>
                <a:spcPts val="0"/>
              </a:spcBef>
              <a:buNone/>
            </a:pPr>
            <a:r>
              <a:rPr lang="en-US" sz="2600" b="1" dirty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TOOLS:</a:t>
            </a:r>
          </a:p>
          <a:p>
            <a:pPr marL="907542" lvl="1" indent="-514350">
              <a:lnSpc>
                <a:spcPts val="272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600" dirty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Product Demonstrations </a:t>
            </a:r>
          </a:p>
          <a:p>
            <a:pPr marL="907542" lvl="1" indent="-514350">
              <a:lnSpc>
                <a:spcPts val="272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600" dirty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Technical Presentations </a:t>
            </a:r>
          </a:p>
          <a:p>
            <a:pPr marL="907542" lvl="1" indent="-514350">
              <a:lnSpc>
                <a:spcPts val="272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600" dirty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Whitepaper Marketing</a:t>
            </a:r>
          </a:p>
          <a:p>
            <a:pPr marL="907542" lvl="1" indent="-514350">
              <a:lnSpc>
                <a:spcPts val="272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600" dirty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Sponsorships </a:t>
            </a:r>
          </a:p>
          <a:p>
            <a:pPr marL="907542" lvl="1" indent="-514350">
              <a:lnSpc>
                <a:spcPts val="272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600" dirty="0" smtClean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Advertising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457200"/>
            <a:ext cx="7543800" cy="5638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600" b="1" dirty="0" smtClean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How </a:t>
            </a:r>
            <a:r>
              <a:rPr lang="en-US" sz="3600" b="1" dirty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It </a:t>
            </a:r>
            <a:r>
              <a:rPr lang="en-US" sz="3600" b="1" dirty="0" smtClean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Works</a:t>
            </a:r>
          </a:p>
          <a:p>
            <a:pPr>
              <a:buNone/>
            </a:pPr>
            <a:endParaRPr lang="en-US" sz="105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>
              <a:lnSpc>
                <a:spcPts val="238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Some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Technical Program broadcast live online </a:t>
            </a:r>
          </a:p>
          <a:p>
            <a:pPr>
              <a:lnSpc>
                <a:spcPts val="238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Also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recorded </a:t>
            </a:r>
          </a:p>
          <a:p>
            <a:pPr>
              <a:lnSpc>
                <a:spcPts val="238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Online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event attendees pay. Washington, DC Attendees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/>
            </a:r>
            <a:b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</a:b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 receive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free </a:t>
            </a:r>
          </a:p>
          <a:p>
            <a:pPr>
              <a:lnSpc>
                <a:spcPts val="238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8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tracks. 6+ presentations.</a:t>
            </a:r>
          </a:p>
          <a:p>
            <a:pPr>
              <a:lnSpc>
                <a:spcPts val="238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EMC+SIPI 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ONLINE 2017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event sponsorships</a:t>
            </a:r>
          </a:p>
          <a:p>
            <a:pPr>
              <a:lnSpc>
                <a:spcPts val="238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Technical 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Presentations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45 mins) </a:t>
            </a:r>
          </a:p>
          <a:p>
            <a:pPr>
              <a:lnSpc>
                <a:spcPts val="238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Product 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Demos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(15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mins) </a:t>
            </a:r>
            <a:r>
              <a:rPr lang="en-US" sz="2400" i="1" dirty="0" smtClean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Speaker’s </a:t>
            </a:r>
            <a:r>
              <a:rPr lang="en-US" sz="2400" i="1" dirty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location anywhere</a:t>
            </a:r>
          </a:p>
          <a:p>
            <a:pPr>
              <a:lnSpc>
                <a:spcPts val="238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“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Best in show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” contest</a:t>
            </a:r>
          </a:p>
          <a:p>
            <a:pPr>
              <a:lnSpc>
                <a:spcPts val="238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“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EMC Resources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” whitepapers</a:t>
            </a:r>
          </a:p>
          <a:p>
            <a:pPr>
              <a:lnSpc>
                <a:spcPts val="238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Virtual Booth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4" name="Oval 3">
            <a:hlinkClick r:id="rId3"/>
          </p:cNvPr>
          <p:cNvSpPr/>
          <p:nvPr/>
        </p:nvSpPr>
        <p:spPr>
          <a:xfrm>
            <a:off x="7086600" y="5181600"/>
            <a:ext cx="1371600" cy="1295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96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533400" y="1143000"/>
            <a:ext cx="8077200" cy="5181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EMC+SIPI ONLINE 2017 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  <a:ea typeface="ＭＳ Ｐゴシック" pitchFamily="34" charset="-128"/>
              </a:rPr>
              <a:t>Event Sponsorships</a:t>
            </a:r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  <a:ea typeface="ＭＳ Ｐゴシック" pitchFamily="34" charset="-128"/>
              </a:rPr>
              <a:t>: </a:t>
            </a:r>
            <a:r>
              <a:rPr lang="en-US" sz="2000" dirty="0" smtClean="0">
                <a:solidFill>
                  <a:srgbClr val="18869C"/>
                </a:solidFill>
                <a:ea typeface="ＭＳ Ｐゴシック" pitchFamily="34" charset="-128"/>
              </a:rPr>
              <a:t>$9,995 – $39,995</a:t>
            </a:r>
          </a:p>
          <a:p>
            <a:pPr>
              <a:lnSpc>
                <a:spcPts val="2000"/>
              </a:lnSpc>
              <a:buFont typeface="Wingdings" panose="05000000000000000000" pitchFamily="2" charset="2"/>
              <a:buChar char="Ø"/>
            </a:pPr>
            <a:endParaRPr lang="en-US" sz="2000" b="1" dirty="0" smtClean="0">
              <a:solidFill>
                <a:schemeClr val="tx1">
                  <a:lumMod val="75000"/>
                </a:schemeClr>
              </a:solidFill>
              <a:ea typeface="ＭＳ Ｐゴシック" pitchFamily="34" charset="-128"/>
            </a:endParaRPr>
          </a:p>
          <a:p>
            <a:pPr>
              <a:lnSpc>
                <a:spcPts val="2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EMC+SIPI ONLINE 2017 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  <a:ea typeface="ＭＳ Ｐゴシック" pitchFamily="34" charset="-128"/>
              </a:rPr>
              <a:t>Track Sponsorship: </a:t>
            </a:r>
            <a:r>
              <a:rPr lang="en-US" sz="2000" dirty="0" smtClean="0">
                <a:solidFill>
                  <a:srgbClr val="18869C"/>
                </a:solidFill>
                <a:ea typeface="ＭＳ Ｐゴシック" pitchFamily="34" charset="-128"/>
              </a:rPr>
              <a:t>$14,995</a:t>
            </a:r>
            <a:endParaRPr lang="en-US" sz="2000" i="1" dirty="0" smtClean="0">
              <a:solidFill>
                <a:srgbClr val="18869C"/>
              </a:solidFill>
              <a:ea typeface="ＭＳ Ｐゴシック" pitchFamily="34" charset="-128"/>
            </a:endParaRPr>
          </a:p>
          <a:p>
            <a:pPr>
              <a:lnSpc>
                <a:spcPts val="2000"/>
              </a:lnSpc>
              <a:buFont typeface="Arial"/>
              <a:buNone/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  <a:ea typeface="ＭＳ Ｐゴシック" pitchFamily="34" charset="-128"/>
              </a:rPr>
              <a:t>	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  <a:ea typeface="ＭＳ Ｐゴシック" pitchFamily="34" charset="-128"/>
              </a:rPr>
              <a:t>	Military &amp; Aerospace, EMC Fundamentals, IoT, Wireless,</a:t>
            </a:r>
          </a:p>
          <a:p>
            <a:pPr>
              <a:lnSpc>
                <a:spcPts val="2000"/>
              </a:lnSpc>
              <a:buFont typeface="Arial"/>
              <a:buNone/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  <a:ea typeface="ＭＳ Ｐゴシック" pitchFamily="34" charset="-128"/>
              </a:rPr>
              <a:t>	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  <a:ea typeface="ＭＳ Ｐゴシック" pitchFamily="34" charset="-128"/>
              </a:rPr>
              <a:t>	Signal Integrity, Power Integrity, Computational Electronics,</a:t>
            </a:r>
          </a:p>
          <a:p>
            <a:pPr>
              <a:lnSpc>
                <a:spcPts val="2000"/>
              </a:lnSpc>
              <a:buFont typeface="Arial"/>
              <a:buNone/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  <a:ea typeface="ＭＳ Ｐゴシック" pitchFamily="34" charset="-128"/>
              </a:rPr>
              <a:t>	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  <a:ea typeface="ＭＳ Ｐゴシック" pitchFamily="34" charset="-128"/>
              </a:rPr>
              <a:t>	Information Security</a:t>
            </a:r>
          </a:p>
          <a:p>
            <a:pPr>
              <a:lnSpc>
                <a:spcPts val="2000"/>
              </a:lnSpc>
              <a:buFont typeface="Arial"/>
              <a:buNone/>
            </a:pPr>
            <a:endParaRPr lang="en-US" sz="2000" dirty="0" smtClean="0">
              <a:solidFill>
                <a:schemeClr val="tx1">
                  <a:lumMod val="75000"/>
                </a:schemeClr>
              </a:solidFill>
              <a:ea typeface="ＭＳ Ｐゴシック" pitchFamily="34" charset="-128"/>
            </a:endParaRPr>
          </a:p>
          <a:p>
            <a:pPr>
              <a:lnSpc>
                <a:spcPts val="2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  <a:ea typeface="ＭＳ Ｐゴシック" pitchFamily="34" charset="-128"/>
              </a:rPr>
              <a:t>Presentations:</a:t>
            </a:r>
          </a:p>
          <a:p>
            <a:pPr>
              <a:lnSpc>
                <a:spcPts val="2000"/>
              </a:lnSpc>
              <a:buFont typeface="Arial"/>
              <a:buNone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  <a:ea typeface="ＭＳ Ｐゴシック" pitchFamily="34" charset="-128"/>
              </a:rPr>
              <a:t>		Technical Presentation:           </a:t>
            </a:r>
            <a:r>
              <a:rPr lang="en-US" sz="2000" dirty="0" smtClean="0">
                <a:solidFill>
                  <a:srgbClr val="18869C"/>
                </a:solidFill>
                <a:ea typeface="ＭＳ Ｐゴシック" pitchFamily="34" charset="-128"/>
              </a:rPr>
              <a:t>$6,495 </a:t>
            </a:r>
          </a:p>
          <a:p>
            <a:pPr>
              <a:lnSpc>
                <a:spcPts val="2000"/>
              </a:lnSpc>
              <a:buFont typeface="Arial"/>
              <a:buNone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  <a:ea typeface="ＭＳ Ｐゴシック" pitchFamily="34" charset="-128"/>
              </a:rPr>
              <a:t>		Product Demo Presentation: </a:t>
            </a:r>
            <a:r>
              <a:rPr lang="en-US" sz="2000" dirty="0" smtClean="0">
                <a:solidFill>
                  <a:srgbClr val="18869C"/>
                </a:solidFill>
                <a:ea typeface="ＭＳ Ｐゴシック" pitchFamily="34" charset="-128"/>
              </a:rPr>
              <a:t>$3,000</a:t>
            </a:r>
          </a:p>
          <a:p>
            <a:pPr>
              <a:lnSpc>
                <a:spcPts val="2000"/>
              </a:lnSpc>
              <a:buFont typeface="Wingdings" panose="05000000000000000000" pitchFamily="2" charset="2"/>
              <a:buChar char="Ø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  <a:ea typeface="ＭＳ Ｐゴシック" pitchFamily="34" charset="-128"/>
            </a:endParaRPr>
          </a:p>
          <a:p>
            <a:pPr lvl="1">
              <a:lnSpc>
                <a:spcPts val="2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EMC Resources: </a:t>
            </a:r>
            <a:r>
              <a:rPr lang="en-US" sz="2000" dirty="0" smtClean="0">
                <a:solidFill>
                  <a:srgbClr val="18869C"/>
                </a:solidFill>
              </a:rPr>
              <a:t>$995</a:t>
            </a:r>
          </a:p>
          <a:p>
            <a:pPr lvl="1">
              <a:lnSpc>
                <a:spcPts val="2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Virtual Booth: </a:t>
            </a:r>
            <a:r>
              <a:rPr lang="en-US" sz="2000" dirty="0" smtClean="0">
                <a:solidFill>
                  <a:srgbClr val="18869C"/>
                </a:solidFill>
              </a:rPr>
              <a:t>$1,275</a:t>
            </a:r>
          </a:p>
          <a:p>
            <a:pPr lvl="1">
              <a:lnSpc>
                <a:spcPts val="2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“Best in Show” Contest: </a:t>
            </a:r>
            <a:r>
              <a:rPr lang="en-US" sz="2000" dirty="0" smtClean="0">
                <a:solidFill>
                  <a:srgbClr val="FF0000"/>
                </a:solidFill>
              </a:rPr>
              <a:t>FREE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8100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/>
            <a:r>
              <a:rPr lang="en-US" sz="3600" b="1" dirty="0">
                <a:ea typeface="ＭＳ Ｐゴシック" pitchFamily="34" charset="-128"/>
              </a:rPr>
              <a:t>Packages </a:t>
            </a:r>
          </a:p>
        </p:txBody>
      </p:sp>
      <p:sp>
        <p:nvSpPr>
          <p:cNvPr id="6" name="Oval 5">
            <a:hlinkClick r:id="rId3"/>
          </p:cNvPr>
          <p:cNvSpPr/>
          <p:nvPr/>
        </p:nvSpPr>
        <p:spPr>
          <a:xfrm>
            <a:off x="7086600" y="5181600"/>
            <a:ext cx="1371600" cy="1295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21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37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29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44830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914399"/>
            <a:ext cx="4953000" cy="52625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" y="381000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/>
            <a:r>
              <a:rPr lang="en-US" sz="3200" b="1" dirty="0" smtClean="0">
                <a:ea typeface="ＭＳ Ｐゴシック" pitchFamily="34" charset="-128"/>
              </a:rPr>
              <a:t>Online Symposium Virtual Booth</a:t>
            </a:r>
            <a:endParaRPr lang="en-US" sz="3200" b="1" dirty="0">
              <a:ea typeface="ＭＳ Ｐゴシック" pitchFamily="34" charset="-128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791200" y="904460"/>
            <a:ext cx="2819400" cy="41247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2000" smtClean="0"/>
              <a:t>Virtual Booth Home </a:t>
            </a:r>
            <a:r>
              <a:rPr lang="en-US" sz="2000" dirty="0" smtClean="0"/>
              <a:t>Page</a:t>
            </a:r>
          </a:p>
          <a:p>
            <a:pPr marL="0" marR="0" lvl="0" indent="0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en-US" sz="2000" dirty="0"/>
          </a:p>
          <a:p>
            <a:pPr marL="0" marR="0" lvl="0" indent="0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1800" dirty="0" smtClean="0"/>
              <a:t>• Page contains a default alphabetical listing of all companies </a:t>
            </a:r>
            <a:r>
              <a:rPr lang="en-US" sz="1200" dirty="0" smtClean="0"/>
              <a:t>(with company logo) </a:t>
            </a:r>
            <a:r>
              <a:rPr lang="en-US" sz="1800" dirty="0" smtClean="0"/>
              <a:t>exhibiting in the virtual booth space </a:t>
            </a:r>
          </a:p>
          <a:p>
            <a:pPr marL="0" marR="0" lvl="0" indent="0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en-US" sz="1800" dirty="0"/>
          </a:p>
          <a:p>
            <a:pPr marL="0" marR="0" lvl="0" indent="0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1800" dirty="0" smtClean="0"/>
              <a:t>• Refine Search allows visitors the ability to search virtual booth exhibitors by:</a:t>
            </a:r>
          </a:p>
          <a:p>
            <a:pPr marL="0" marR="0" lvl="0" indent="0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1800" dirty="0"/>
              <a:t> </a:t>
            </a:r>
            <a:r>
              <a:rPr lang="en-US" sz="1800" dirty="0" smtClean="0"/>
              <a:t> - Alphabetical Order</a:t>
            </a:r>
          </a:p>
          <a:p>
            <a:pPr marL="0" marR="0" lvl="0" indent="0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1800" dirty="0"/>
              <a:t> </a:t>
            </a:r>
            <a:r>
              <a:rPr lang="en-US" sz="1800" dirty="0" smtClean="0"/>
              <a:t> - Company Name</a:t>
            </a:r>
          </a:p>
          <a:p>
            <a:pPr marL="0" marR="0" lvl="0" indent="0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1800" dirty="0"/>
              <a:t> </a:t>
            </a:r>
            <a:r>
              <a:rPr lang="en-US" sz="1800" dirty="0" smtClean="0"/>
              <a:t> - Category/Track</a:t>
            </a:r>
            <a:endParaRPr lang="en-US" sz="1800" dirty="0"/>
          </a:p>
          <a:p>
            <a:pPr marL="0" marR="0" lvl="0" indent="0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14617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381000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/>
            <a:r>
              <a:rPr lang="en-US" sz="3200" b="1" dirty="0">
                <a:ea typeface="ＭＳ Ｐゴシック" pitchFamily="34" charset="-128"/>
              </a:rPr>
              <a:t>Online Symposium Virtual </a:t>
            </a:r>
            <a:r>
              <a:rPr lang="en-US" sz="3200" b="1" dirty="0" smtClean="0">
                <a:ea typeface="ＭＳ Ｐゴシック" pitchFamily="34" charset="-128"/>
              </a:rPr>
              <a:t>Booth</a:t>
            </a:r>
            <a:endParaRPr lang="en-US" sz="3200" b="1" dirty="0">
              <a:ea typeface="ＭＳ Ｐゴシック" pitchFamily="34" charset="-128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712477" y="911749"/>
            <a:ext cx="2898123" cy="45819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2000" dirty="0" smtClean="0"/>
              <a:t>Virtual </a:t>
            </a:r>
            <a:r>
              <a:rPr lang="en-US" sz="2000" smtClean="0"/>
              <a:t>Booth Page</a:t>
            </a:r>
            <a:endParaRPr lang="en-US" sz="2000" dirty="0"/>
          </a:p>
          <a:p>
            <a:pPr marL="0" marR="0" lvl="0" indent="0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1800" dirty="0" smtClean="0"/>
              <a:t>• Page contains Company logo and name</a:t>
            </a:r>
          </a:p>
          <a:p>
            <a:pPr marL="0" marR="0" lvl="0" indent="0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en-US" sz="1800" dirty="0"/>
          </a:p>
          <a:p>
            <a:pPr marL="0" marR="0" lvl="0" indent="0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1800" dirty="0" smtClean="0"/>
              <a:t>• 50-100 word descriptive paragraph about company, services, special offers or other points of interest</a:t>
            </a:r>
          </a:p>
          <a:p>
            <a:pPr marL="0" marR="0" lvl="0" indent="0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en-US" sz="1800" dirty="0"/>
          </a:p>
          <a:p>
            <a:pPr marL="0" marR="0" lvl="0" indent="0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1800" dirty="0" smtClean="0"/>
              <a:t>• Link </a:t>
            </a:r>
            <a:r>
              <a:rPr lang="en-US" sz="1200" dirty="0" smtClean="0"/>
              <a:t>(with image) </a:t>
            </a:r>
            <a:r>
              <a:rPr lang="en-US" sz="1800" dirty="0" smtClean="0"/>
              <a:t>to special offer/giveaway</a:t>
            </a:r>
          </a:p>
          <a:p>
            <a:pPr marL="0" marR="0" lvl="0" indent="0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en-US" sz="1800" dirty="0"/>
          </a:p>
          <a:p>
            <a:pPr marL="0" marR="0" lvl="0" indent="0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1800" dirty="0" smtClean="0"/>
              <a:t>• Virtual Business card submission</a:t>
            </a:r>
          </a:p>
          <a:p>
            <a:pPr marL="0" marR="0" lvl="0" indent="0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en-US" sz="1800" dirty="0"/>
          </a:p>
          <a:p>
            <a:pPr marL="0" marR="0" lvl="0" indent="0" defTabSz="91440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1800" dirty="0" smtClean="0"/>
              <a:t>• Contact link with company </a:t>
            </a:r>
            <a:r>
              <a:rPr lang="en-US" sz="1200" dirty="0" smtClean="0"/>
              <a:t>(contact information and contact method designated by company)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77" y="914399"/>
            <a:ext cx="4879323" cy="526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95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381000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/>
            <a:r>
              <a:rPr lang="en-US" sz="3200" b="1" dirty="0">
                <a:ea typeface="ＭＳ Ｐゴシック" pitchFamily="34" charset="-128"/>
              </a:rPr>
              <a:t>Online Symposium Virtual </a:t>
            </a:r>
            <a:r>
              <a:rPr lang="en-US" sz="3200" b="1" dirty="0" smtClean="0">
                <a:ea typeface="ＭＳ Ｐゴシック" pitchFamily="34" charset="-128"/>
              </a:rPr>
              <a:t>Booth</a:t>
            </a:r>
            <a:endParaRPr lang="en-US" sz="3200" b="1" dirty="0">
              <a:ea typeface="ＭＳ Ｐゴシック" pitchFamily="34" charset="-128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791200" y="904460"/>
            <a:ext cx="2743200" cy="41247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2000" dirty="0" smtClean="0"/>
              <a:t>Offer Submission Form</a:t>
            </a:r>
          </a:p>
          <a:p>
            <a:pPr marL="0" marR="0" lvl="0" indent="0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en-US" sz="2000" dirty="0"/>
          </a:p>
          <a:p>
            <a:pPr marL="0" marR="0" lvl="0" indent="0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1800" dirty="0" smtClean="0"/>
              <a:t>• Lead information gathering form</a:t>
            </a:r>
          </a:p>
          <a:p>
            <a:pPr marL="0" marR="0" lvl="0" indent="0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en-US" sz="1800" dirty="0"/>
          </a:p>
          <a:p>
            <a:pPr marL="0" marR="0" lvl="0" indent="0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1800" dirty="0" smtClean="0"/>
              <a:t>• Form must be completed in order for prospect to access your offer or content</a:t>
            </a:r>
          </a:p>
          <a:p>
            <a:pPr marL="0" marR="0" lvl="0" indent="0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en-US" sz="1800" dirty="0"/>
          </a:p>
          <a:p>
            <a:pPr marL="0" marR="0" lvl="0" indent="0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1800" dirty="0" smtClean="0"/>
              <a:t>• Link to your website with logo</a:t>
            </a:r>
            <a:endParaRPr lang="en-US" sz="20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62" y="914399"/>
            <a:ext cx="4953000" cy="526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45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/>
          <p:cNvSpPr txBox="1">
            <a:spLocks/>
          </p:cNvSpPr>
          <p:nvPr/>
        </p:nvSpPr>
        <p:spPr>
          <a:xfrm>
            <a:off x="3124200" y="685800"/>
            <a:ext cx="2514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>
                <a:latin typeface="+mn-lt"/>
              </a:rPr>
              <a:t>Thank you!</a:t>
            </a:r>
            <a:endParaRPr lang="en-US" sz="3600" dirty="0">
              <a:solidFill>
                <a:srgbClr val="18869C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62764" y="1459468"/>
            <a:ext cx="36374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dirty="0">
                <a:solidFill>
                  <a:srgbClr val="18869C"/>
                </a:solidFill>
              </a:rPr>
              <a:t>for more information please contact</a:t>
            </a:r>
            <a:endParaRPr lang="en-US" dirty="0">
              <a:solidFill>
                <a:srgbClr val="18869C"/>
              </a:solidFill>
              <a:effectLst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24200" y="1992868"/>
            <a:ext cx="2667000" cy="3744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80"/>
              </a:lnSpc>
            </a:pPr>
            <a:r>
              <a:rPr lang="en-US" sz="2400" b="1" dirty="0">
                <a:solidFill>
                  <a:srgbClr val="18869C"/>
                </a:solidFill>
              </a:rPr>
              <a:t>Graham </a:t>
            </a:r>
            <a:r>
              <a:rPr lang="en-US" sz="2400" b="1" dirty="0" smtClean="0">
                <a:solidFill>
                  <a:srgbClr val="18869C"/>
                </a:solidFill>
              </a:rPr>
              <a:t>Kilshaw</a:t>
            </a:r>
            <a:endParaRPr lang="en-US" sz="2400" b="1" dirty="0">
              <a:solidFill>
                <a:srgbClr val="18869C"/>
              </a:solidFill>
            </a:endParaRPr>
          </a:p>
          <a:p>
            <a:pPr>
              <a:lnSpc>
                <a:spcPts val="2580"/>
              </a:lnSpc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e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: </a:t>
            </a:r>
            <a:r>
              <a:rPr lang="en-US" sz="2000" u="sng" dirty="0"/>
              <a:t>graham@item.media</a:t>
            </a:r>
            <a:endParaRPr lang="en-US" sz="2000" dirty="0"/>
          </a:p>
          <a:p>
            <a:pPr>
              <a:lnSpc>
                <a:spcPts val="2580"/>
              </a:lnSpc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p: </a:t>
            </a:r>
            <a:r>
              <a:rPr lang="en-US" sz="2000" dirty="0" smtClean="0"/>
              <a:t>610.382.5885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b="1" dirty="0">
              <a:solidFill>
                <a:srgbClr val="18869C"/>
              </a:solidFill>
            </a:endParaRPr>
          </a:p>
          <a:p>
            <a:pPr>
              <a:lnSpc>
                <a:spcPts val="2580"/>
              </a:lnSpc>
            </a:pPr>
            <a:r>
              <a:rPr lang="en-US" sz="2400" b="1" dirty="0">
                <a:solidFill>
                  <a:srgbClr val="18869C"/>
                </a:solidFill>
              </a:rPr>
              <a:t>Jan </a:t>
            </a:r>
            <a:r>
              <a:rPr lang="en-US" sz="2400" b="1" dirty="0" smtClean="0">
                <a:solidFill>
                  <a:srgbClr val="18869C"/>
                </a:solidFill>
              </a:rPr>
              <a:t>Ward</a:t>
            </a:r>
          </a:p>
          <a:p>
            <a:pPr>
              <a:lnSpc>
                <a:spcPts val="2580"/>
              </a:lnSpc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e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: </a:t>
            </a:r>
            <a:r>
              <a:rPr lang="en-US" sz="2000" u="sng" dirty="0"/>
              <a:t>jan@item.media</a:t>
            </a:r>
            <a:endParaRPr lang="en-US" sz="2000" dirty="0"/>
          </a:p>
          <a:p>
            <a:pPr>
              <a:lnSpc>
                <a:spcPts val="2580"/>
              </a:lnSpc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p: </a:t>
            </a:r>
            <a:r>
              <a:rPr lang="en-US" sz="2000" dirty="0"/>
              <a:t>610.382.5891 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b="1" dirty="0">
              <a:solidFill>
                <a:srgbClr val="18869C"/>
              </a:solidFill>
            </a:endParaRPr>
          </a:p>
          <a:p>
            <a:pPr>
              <a:lnSpc>
                <a:spcPts val="2580"/>
              </a:lnSpc>
            </a:pPr>
            <a:r>
              <a:rPr lang="en-US" sz="2400" b="1" dirty="0">
                <a:solidFill>
                  <a:srgbClr val="18869C"/>
                </a:solidFill>
              </a:rPr>
              <a:t>Todd </a:t>
            </a:r>
            <a:r>
              <a:rPr lang="en-US" sz="2400" b="1" dirty="0" smtClean="0">
                <a:solidFill>
                  <a:srgbClr val="18869C"/>
                </a:solidFill>
              </a:rPr>
              <a:t>Rodeghiero</a:t>
            </a:r>
            <a:endParaRPr lang="en-US" sz="2400" b="1" dirty="0">
              <a:solidFill>
                <a:srgbClr val="18869C"/>
              </a:solidFill>
            </a:endParaRPr>
          </a:p>
          <a:p>
            <a:pPr>
              <a:lnSpc>
                <a:spcPts val="2580"/>
              </a:lnSpc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e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: </a:t>
            </a:r>
            <a:r>
              <a:rPr lang="en-US" sz="2000" u="sng" dirty="0"/>
              <a:t>todd@item.media</a:t>
            </a:r>
            <a:endParaRPr lang="en-US" sz="2000" dirty="0"/>
          </a:p>
          <a:p>
            <a:pPr>
              <a:lnSpc>
                <a:spcPts val="2580"/>
              </a:lnSpc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p: </a:t>
            </a:r>
            <a:r>
              <a:rPr lang="en-US" sz="2000" dirty="0"/>
              <a:t>610.382.5892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2362200" y="1905000"/>
            <a:ext cx="3962400" cy="0"/>
          </a:xfrm>
          <a:prstGeom prst="line">
            <a:avLst/>
          </a:prstGeom>
          <a:ln>
            <a:solidFill>
              <a:srgbClr val="1886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hlinkClick r:id="rId3"/>
          </p:cNvPr>
          <p:cNvSpPr/>
          <p:nvPr/>
        </p:nvSpPr>
        <p:spPr>
          <a:xfrm>
            <a:off x="7086600" y="5181600"/>
            <a:ext cx="1371600" cy="1295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68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2457</TotalTime>
  <Words>354</Words>
  <Application>Microsoft Macintosh PowerPoint</Application>
  <PresentationFormat>On-screen Show (4:3)</PresentationFormat>
  <Paragraphs>113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ＭＳ Ｐゴシック</vt:lpstr>
      <vt:lpstr>Wingdings</vt:lpstr>
      <vt:lpstr>Office Theme</vt:lpstr>
      <vt:lpstr>1_Custom Design</vt:lpstr>
      <vt:lpstr>Custom Design</vt:lpstr>
      <vt:lpstr>PowerPoint Presentation</vt:lpstr>
      <vt:lpstr>PowerPoint Presentation</vt:lpstr>
      <vt:lpstr>PowerPoint Presentation</vt:lpstr>
      <vt:lpstr>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ELECTRONICS  cOOLING</dc:title>
  <dc:creator>Jan Ward</dc:creator>
  <cp:lastModifiedBy>Microsoft Office User</cp:lastModifiedBy>
  <cp:revision>421</cp:revision>
  <dcterms:created xsi:type="dcterms:W3CDTF">2014-12-03T17:46:17Z</dcterms:created>
  <dcterms:modified xsi:type="dcterms:W3CDTF">2017-02-27T16:06:14Z</dcterms:modified>
</cp:coreProperties>
</file>